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8" r:id="rId3"/>
    <p:sldId id="260" r:id="rId4"/>
    <p:sldId id="261" r:id="rId5"/>
    <p:sldId id="262" r:id="rId6"/>
    <p:sldId id="257" r:id="rId7"/>
    <p:sldId id="263" r:id="rId8"/>
    <p:sldId id="264" r:id="rId9"/>
    <p:sldId id="265" r:id="rId10"/>
    <p:sldId id="266" r:id="rId11"/>
    <p:sldId id="259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о сколько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42875"/>
            <a:ext cx="37814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i="1">
                <a:latin typeface="Consolas" pitchFamily="49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chemeClr val="tx1">
                    <a:tint val="75000"/>
                  </a:schemeClr>
                </a:solidFill>
                <a:latin typeface="Consolas" pitchFamily="49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12406-C6CC-4B28-BD5C-48FC765BC140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62A06-A877-4D66-A556-B067CEB11E3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3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29500" y="6357938"/>
            <a:ext cx="1252538" cy="21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ma-SE" sz="8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http://ku4mina.ucoz.ru/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654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214422"/>
            <a:ext cx="7901014" cy="49117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33216-FE36-4581-AF3D-0A8C99757055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86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8303C-6E91-4B6B-8556-5F5C65E53A32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D4163-4FB4-46C0-9AB8-BBA766FFD39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2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214291"/>
            <a:ext cx="7772400" cy="571503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785795"/>
            <a:ext cx="7772400" cy="435771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E4E5F-7FB9-4C04-9047-BFF3888EAF6E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4AD69-C594-4A58-AC1E-5F023A84A52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31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73C62-C3BF-4B06-8A46-62F6B15F1E74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7BDAA-2F50-4417-B7D1-04A4EA8F98C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73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F410F-D41E-435D-B5F2-0A3D4D0847C5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BD75A-D058-4F06-89AD-B731A5737CD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29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07F86-41DD-4087-A5C2-27D85907442D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A3C89F-16B0-4E2D-BAC2-FE8E15E5A2A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57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44452-E34B-4B02-9D3A-756FAEC07531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DD9A1-5AD4-4B66-829F-D24F3C3C38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77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4461B-86B6-4C19-8C09-B6EA7EF2909D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C106-10D1-462A-BF64-4E3F6EE73E4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02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4AFEE-3041-4B53-B554-E49DC3164186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FAEF1-9E32-4D7F-A047-CEB8D6B325F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67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7D5DE-2FA0-4379-94BC-794674EE9F76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3A2B3-6502-48EB-8900-31F679DD7B0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пероe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57750"/>
            <a:ext cx="16002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BB5190-D9A6-424E-A582-ED9FA1C51A65}" type="datetimeFigureOut">
              <a:rPr lang="ru-RU"/>
              <a:pPr>
                <a:defRPr/>
              </a:pPr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00938" y="6356350"/>
            <a:ext cx="1185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C060A0D-A623-4928-91E9-6FE375F99CE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429500" y="6357938"/>
            <a:ext cx="1252538" cy="21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ma-SE" sz="8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http://ku4mina.ucoz.ru/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asnookt-shumr.edu.cap.ru/home/4167/2011/sait/d6b57bc33622e1ed685267db6f38938e.gif" TargetMode="External"/><Relationship Id="rId2" Type="http://schemas.openxmlformats.org/officeDocument/2006/relationships/hyperlink" Target="http://img3.proshkolu.ru/content/media/pic/std/3000000/2437000/2436522-134716e9a0f0b088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bookin.org.ru/book/92492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412776"/>
            <a:ext cx="7772400" cy="2664296"/>
          </a:xfrm>
        </p:spPr>
        <p:txBody>
          <a:bodyPr/>
          <a:lstStyle/>
          <a:p>
            <a:r>
              <a:rPr lang="ru-RU" sz="2800" dirty="0" smtClean="0"/>
              <a:t>Презентация к уроку русского языка </a:t>
            </a:r>
            <a:br>
              <a:rPr lang="ru-RU" sz="2800" dirty="0" smtClean="0"/>
            </a:br>
            <a:r>
              <a:rPr lang="ru-RU" sz="2800" dirty="0" smtClean="0"/>
              <a:t>в 9 классе на тему: </a:t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002060"/>
                </a:solidFill>
                <a:cs typeface="Consolas" panose="020B0609020204030204" pitchFamily="49" charset="0"/>
              </a:rPr>
              <a:t>Бессоюзное </a:t>
            </a:r>
            <a:r>
              <a:rPr lang="ru-RU" sz="2800" b="1" dirty="0">
                <a:solidFill>
                  <a:srgbClr val="002060"/>
                </a:solidFill>
                <a:cs typeface="Consolas" panose="020B0609020204030204" pitchFamily="49" charset="0"/>
              </a:rPr>
              <a:t>сложное предложение со значением причины, пояснения, дополнения. Двоеточие в бессоюзном сложном предложении.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4365104"/>
            <a:ext cx="5256584" cy="175260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002060"/>
                </a:solidFill>
              </a:rPr>
              <a:t>Учитель русского языка и литературы</a:t>
            </a:r>
          </a:p>
          <a:p>
            <a:pPr algn="l"/>
            <a:r>
              <a:rPr lang="ru-RU" dirty="0" smtClean="0">
                <a:solidFill>
                  <a:srgbClr val="002060"/>
                </a:solidFill>
              </a:rPr>
              <a:t>МАОУ «Гимназия №1» г. Бугуруслана</a:t>
            </a:r>
          </a:p>
          <a:p>
            <a:pPr algn="l"/>
            <a:r>
              <a:rPr lang="ru-RU" dirty="0" smtClean="0">
                <a:solidFill>
                  <a:srgbClr val="002060"/>
                </a:solidFill>
              </a:rPr>
              <a:t>Хуснуллиной Елены Олеговны.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08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900987" cy="6540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cs typeface="Consolas" panose="020B0609020204030204" pitchFamily="49" charset="0"/>
              </a:rPr>
              <a:t>Как вы понимаете смысл </a:t>
            </a:r>
            <a:r>
              <a:rPr lang="ru-RU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cs typeface="Consolas" panose="020B0609020204030204" pitchFamily="49" charset="0"/>
              </a:rPr>
              <a:t>высказывания?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785813" y="1628800"/>
            <a:ext cx="7900987" cy="4497363"/>
          </a:xfrm>
        </p:spPr>
        <p:txBody>
          <a:bodyPr/>
          <a:lstStyle/>
          <a:p>
            <a:pPr marL="0" indent="361950">
              <a:buNone/>
            </a:pPr>
            <a:r>
              <a:rPr lang="ru-RU" dirty="0"/>
              <a:t>Я </a:t>
            </a:r>
            <a:r>
              <a:rPr lang="ru-RU" dirty="0" err="1" smtClean="0"/>
              <a:t>с..рвал</a:t>
            </a:r>
            <a:r>
              <a:rPr lang="ru-RU" dirty="0" smtClean="0"/>
              <a:t> </a:t>
            </a:r>
            <a:r>
              <a:rPr lang="ru-RU" dirty="0"/>
              <a:t>цветок </a:t>
            </a:r>
            <a:r>
              <a:rPr lang="ru-RU" dirty="0" smtClean="0"/>
              <a:t> </a:t>
            </a:r>
            <a:r>
              <a:rPr lang="ru-RU" dirty="0"/>
              <a:t>он увял. Я поймал </a:t>
            </a:r>
            <a:r>
              <a:rPr lang="ru-RU" dirty="0" smtClean="0"/>
              <a:t>м..</a:t>
            </a:r>
            <a:r>
              <a:rPr lang="ru-RU" dirty="0" err="1" smtClean="0"/>
              <a:t>тылька</a:t>
            </a:r>
            <a:r>
              <a:rPr lang="ru-RU" dirty="0" smtClean="0"/>
              <a:t>  </a:t>
            </a:r>
            <a:r>
              <a:rPr lang="ru-RU" dirty="0"/>
              <a:t>он умер у меня на </a:t>
            </a:r>
            <a:r>
              <a:rPr lang="ru-RU" dirty="0" smtClean="0"/>
              <a:t>л..</a:t>
            </a:r>
            <a:r>
              <a:rPr lang="ru-RU" dirty="0" err="1" smtClean="0"/>
              <a:t>дони</a:t>
            </a:r>
            <a:r>
              <a:rPr lang="ru-RU" dirty="0"/>
              <a:t>. И тогда я </a:t>
            </a:r>
            <a:r>
              <a:rPr lang="ru-RU" dirty="0" smtClean="0"/>
              <a:t>понял  </a:t>
            </a:r>
            <a:r>
              <a:rPr lang="ru-RU" dirty="0" err="1" smtClean="0"/>
              <a:t>прик</a:t>
            </a:r>
            <a:r>
              <a:rPr lang="ru-RU" dirty="0" smtClean="0"/>
              <a:t>..</a:t>
            </a:r>
            <a:r>
              <a:rPr lang="ru-RU" dirty="0" err="1" smtClean="0"/>
              <a:t>снут</a:t>
            </a:r>
            <a:r>
              <a:rPr lang="ru-RU" dirty="0" smtClean="0"/>
              <a:t>..</a:t>
            </a:r>
            <a:r>
              <a:rPr lang="ru-RU" dirty="0" err="1" smtClean="0"/>
              <a:t>ся</a:t>
            </a:r>
            <a:r>
              <a:rPr lang="ru-RU" dirty="0" smtClean="0"/>
              <a:t> </a:t>
            </a:r>
            <a:r>
              <a:rPr lang="ru-RU" dirty="0"/>
              <a:t>к красоте можно только </a:t>
            </a:r>
            <a:r>
              <a:rPr lang="ru-RU" dirty="0" smtClean="0"/>
              <a:t>сер..</a:t>
            </a:r>
            <a:r>
              <a:rPr lang="ru-RU" dirty="0" err="1" smtClean="0"/>
              <a:t>цем</a:t>
            </a:r>
            <a:r>
              <a:rPr lang="ru-RU" dirty="0"/>
              <a:t>. </a:t>
            </a:r>
            <a:endParaRPr lang="en-US" dirty="0" smtClean="0"/>
          </a:p>
          <a:p>
            <a:pPr marL="0" indent="361950" algn="r">
              <a:buNone/>
            </a:pPr>
            <a:r>
              <a:rPr lang="ru-RU" i="1" dirty="0" smtClean="0"/>
              <a:t>(</a:t>
            </a:r>
            <a:r>
              <a:rPr lang="ru-RU" i="1" dirty="0"/>
              <a:t>По Г.Л. </a:t>
            </a:r>
            <a:r>
              <a:rPr lang="ru-RU" i="1" dirty="0" err="1"/>
              <a:t>Прасоловой</a:t>
            </a:r>
            <a:r>
              <a:rPr lang="ru-RU" i="1" dirty="0"/>
              <a:t>)</a:t>
            </a:r>
            <a:endParaRPr lang="ru-RU" dirty="0"/>
          </a:p>
          <a:p>
            <a:pPr eaLnBrk="1" hangingPunct="1"/>
            <a:endParaRPr lang="ru-RU" dirty="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900987" cy="6540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</a:rPr>
              <a:t>Объясните постановку знаков препинания</a:t>
            </a:r>
            <a:r>
              <a:rPr lang="ru-RU" sz="3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</a:rPr>
              <a:t>.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785813" y="1628800"/>
            <a:ext cx="7900987" cy="4497363"/>
          </a:xfrm>
        </p:spPr>
        <p:txBody>
          <a:bodyPr/>
          <a:lstStyle/>
          <a:p>
            <a:pPr marL="0" indent="361950">
              <a:buNone/>
            </a:pPr>
            <a:r>
              <a:rPr lang="ru-RU" dirty="0"/>
              <a:t>Я </a:t>
            </a:r>
            <a:r>
              <a:rPr lang="ru-RU" dirty="0" smtClean="0"/>
              <a:t>с</a:t>
            </a:r>
            <a:r>
              <a:rPr lang="ru-RU" u="sng" dirty="0" smtClean="0"/>
              <a:t>о</a:t>
            </a:r>
            <a:r>
              <a:rPr lang="ru-RU" dirty="0" smtClean="0"/>
              <a:t>рвал </a:t>
            </a:r>
            <a:r>
              <a:rPr lang="ru-RU" dirty="0"/>
              <a:t>цветок – он увял. Я поймал </a:t>
            </a:r>
            <a:r>
              <a:rPr lang="ru-RU" dirty="0" smtClean="0"/>
              <a:t>м</a:t>
            </a:r>
            <a:r>
              <a:rPr lang="ru-RU" u="sng" dirty="0" smtClean="0"/>
              <a:t>о</a:t>
            </a:r>
            <a:r>
              <a:rPr lang="ru-RU" dirty="0" smtClean="0"/>
              <a:t>тылька </a:t>
            </a:r>
            <a:r>
              <a:rPr lang="ru-RU" dirty="0"/>
              <a:t>– он умер у меня на </a:t>
            </a:r>
            <a:r>
              <a:rPr lang="ru-RU" dirty="0" smtClean="0"/>
              <a:t>л</a:t>
            </a:r>
            <a:r>
              <a:rPr lang="ru-RU" u="sng" dirty="0" smtClean="0"/>
              <a:t>а</a:t>
            </a:r>
            <a:r>
              <a:rPr lang="ru-RU" dirty="0" smtClean="0"/>
              <a:t>дони</a:t>
            </a:r>
            <a:r>
              <a:rPr lang="ru-RU" dirty="0"/>
              <a:t>. И тогда я понял: </a:t>
            </a:r>
            <a:r>
              <a:rPr lang="ru-RU" dirty="0" smtClean="0"/>
              <a:t>прик</a:t>
            </a:r>
            <a:r>
              <a:rPr lang="ru-RU" u="sng" dirty="0" smtClean="0"/>
              <a:t>о</a:t>
            </a:r>
            <a:r>
              <a:rPr lang="ru-RU" dirty="0" smtClean="0"/>
              <a:t>снут</a:t>
            </a:r>
            <a:r>
              <a:rPr lang="ru-RU" u="sng" dirty="0" smtClean="0"/>
              <a:t>ь</a:t>
            </a:r>
            <a:r>
              <a:rPr lang="ru-RU" dirty="0" smtClean="0"/>
              <a:t>ся </a:t>
            </a:r>
            <a:r>
              <a:rPr lang="ru-RU" dirty="0"/>
              <a:t>к красоте можно только </a:t>
            </a:r>
            <a:r>
              <a:rPr lang="ru-RU" dirty="0" smtClean="0"/>
              <a:t>сер</a:t>
            </a:r>
            <a:r>
              <a:rPr lang="ru-RU" u="sng" dirty="0" smtClean="0"/>
              <a:t>д</a:t>
            </a:r>
            <a:r>
              <a:rPr lang="ru-RU" dirty="0" smtClean="0"/>
              <a:t>цем</a:t>
            </a:r>
            <a:r>
              <a:rPr lang="ru-RU" dirty="0"/>
              <a:t>. </a:t>
            </a:r>
            <a:endParaRPr lang="en-US" dirty="0" smtClean="0"/>
          </a:p>
          <a:p>
            <a:pPr marL="0" indent="361950" algn="r">
              <a:buNone/>
            </a:pPr>
            <a:r>
              <a:rPr lang="ru-RU" i="1" dirty="0" smtClean="0"/>
              <a:t>(</a:t>
            </a:r>
            <a:r>
              <a:rPr lang="ru-RU" i="1" dirty="0"/>
              <a:t>По Г.Л. </a:t>
            </a:r>
            <a:r>
              <a:rPr lang="ru-RU" i="1" dirty="0" err="1"/>
              <a:t>Прасоловой</a:t>
            </a:r>
            <a:r>
              <a:rPr lang="ru-RU" i="1" dirty="0"/>
              <a:t>)</a:t>
            </a:r>
            <a:endParaRPr lang="ru-RU" dirty="0"/>
          </a:p>
          <a:p>
            <a:pPr eaLnBrk="1" hangingPunct="1"/>
            <a:endParaRPr lang="ru-RU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6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6" y="692696"/>
            <a:ext cx="7901014" cy="5433467"/>
          </a:xfrm>
        </p:spPr>
        <p:txBody>
          <a:bodyPr/>
          <a:lstStyle/>
          <a:p>
            <a:pPr marL="0" indent="0">
              <a:buNone/>
            </a:pPr>
            <a:r>
              <a:rPr lang="ru-RU" u="sng" dirty="0"/>
              <a:t>Я</a:t>
            </a:r>
            <a:r>
              <a:rPr lang="ru-RU" dirty="0"/>
              <a:t> </a:t>
            </a:r>
            <a:r>
              <a:rPr lang="ru-RU" u="dbl" dirty="0"/>
              <a:t>сорвал</a:t>
            </a:r>
            <a:r>
              <a:rPr lang="ru-RU" dirty="0"/>
              <a:t> </a:t>
            </a:r>
            <a:r>
              <a:rPr lang="ru-RU" u="dash" dirty="0"/>
              <a:t>цветок</a:t>
            </a:r>
            <a:r>
              <a:rPr lang="ru-RU" dirty="0"/>
              <a:t> – </a:t>
            </a:r>
            <a:r>
              <a:rPr lang="ru-RU" u="sng" dirty="0"/>
              <a:t>он</a:t>
            </a:r>
            <a:r>
              <a:rPr lang="ru-RU" dirty="0"/>
              <a:t> </a:t>
            </a:r>
            <a:r>
              <a:rPr lang="ru-RU" u="dbl" dirty="0"/>
              <a:t>увял</a:t>
            </a:r>
            <a:r>
              <a:rPr lang="ru-RU" dirty="0"/>
              <a:t>. (БСП со значением противопоставления) </a:t>
            </a:r>
          </a:p>
          <a:p>
            <a:pPr marL="0" indent="0">
              <a:buNone/>
            </a:pPr>
            <a:r>
              <a:rPr lang="ru-RU" u="sng" dirty="0"/>
              <a:t>Я</a:t>
            </a:r>
            <a:r>
              <a:rPr lang="ru-RU" dirty="0"/>
              <a:t> </a:t>
            </a:r>
            <a:r>
              <a:rPr lang="ru-RU" u="dbl" dirty="0"/>
              <a:t>поймал</a:t>
            </a:r>
            <a:r>
              <a:rPr lang="ru-RU" dirty="0"/>
              <a:t> </a:t>
            </a:r>
            <a:r>
              <a:rPr lang="ru-RU" u="dash" dirty="0"/>
              <a:t>мотылька</a:t>
            </a:r>
            <a:r>
              <a:rPr lang="ru-RU" dirty="0"/>
              <a:t> – </a:t>
            </a:r>
            <a:r>
              <a:rPr lang="ru-RU" u="sng" dirty="0"/>
              <a:t>он</a:t>
            </a:r>
            <a:r>
              <a:rPr lang="ru-RU" dirty="0"/>
              <a:t> </a:t>
            </a:r>
            <a:r>
              <a:rPr lang="ru-RU" u="sng" dirty="0"/>
              <a:t>умер</a:t>
            </a:r>
            <a:r>
              <a:rPr lang="ru-RU" dirty="0"/>
              <a:t> у </a:t>
            </a:r>
            <a:r>
              <a:rPr lang="ru-RU" u="dash" dirty="0"/>
              <a:t>меня</a:t>
            </a:r>
            <a:r>
              <a:rPr lang="ru-RU" dirty="0"/>
              <a:t> на </a:t>
            </a:r>
            <a:r>
              <a:rPr lang="ru-RU" u="dotDash" dirty="0"/>
              <a:t>ладони</a:t>
            </a:r>
            <a:r>
              <a:rPr lang="ru-RU" dirty="0"/>
              <a:t>. (БСП со значением противопоставления)</a:t>
            </a:r>
          </a:p>
          <a:p>
            <a:pPr marL="0" indent="0">
              <a:buNone/>
            </a:pPr>
            <a:r>
              <a:rPr lang="ru-RU" dirty="0"/>
              <a:t>И тогда </a:t>
            </a:r>
            <a:r>
              <a:rPr lang="ru-RU" u="sng" dirty="0"/>
              <a:t>я</a:t>
            </a:r>
            <a:r>
              <a:rPr lang="ru-RU" dirty="0"/>
              <a:t> </a:t>
            </a:r>
            <a:r>
              <a:rPr lang="ru-RU" u="dbl" dirty="0"/>
              <a:t>понял</a:t>
            </a:r>
            <a:r>
              <a:rPr lang="ru-RU" dirty="0"/>
              <a:t>: </a:t>
            </a:r>
            <a:r>
              <a:rPr lang="ru-RU" u="dbl" dirty="0"/>
              <a:t>прикоснуться</a:t>
            </a:r>
            <a:r>
              <a:rPr lang="ru-RU" dirty="0"/>
              <a:t> к </a:t>
            </a:r>
            <a:r>
              <a:rPr lang="ru-RU" u="dash" dirty="0"/>
              <a:t>красоте </a:t>
            </a:r>
            <a:r>
              <a:rPr lang="ru-RU" u="dbl" dirty="0"/>
              <a:t>можно</a:t>
            </a:r>
            <a:r>
              <a:rPr lang="ru-RU" dirty="0"/>
              <a:t> только </a:t>
            </a:r>
            <a:r>
              <a:rPr lang="ru-RU" u="dash" dirty="0"/>
              <a:t>сердцем.</a:t>
            </a:r>
            <a:r>
              <a:rPr lang="ru-RU" dirty="0"/>
              <a:t> (БСП, какое значение?)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34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3658418"/>
          </a:xfrm>
        </p:spPr>
        <p:txBody>
          <a:bodyPr/>
          <a:lstStyle/>
          <a:p>
            <a:r>
              <a:rPr lang="ru-RU" sz="4000" b="1" i="1" dirty="0">
                <a:solidFill>
                  <a:srgbClr val="002060"/>
                </a:solidFill>
                <a:cs typeface="Consolas" panose="020B0609020204030204" pitchFamily="49" charset="0"/>
              </a:rPr>
              <a:t>Бессоюзное сложное предложение со значением причины, пояснения, дополнения. Двоеточие в бессоюзном сложном </a:t>
            </a:r>
            <a:r>
              <a:rPr lang="ru-RU" sz="4000" b="1" i="1" dirty="0" smtClean="0">
                <a:solidFill>
                  <a:srgbClr val="002060"/>
                </a:solidFill>
                <a:cs typeface="Consolas" panose="020B0609020204030204" pitchFamily="49" charset="0"/>
              </a:rPr>
              <a:t>предложении.</a:t>
            </a:r>
            <a:endParaRPr lang="ru-RU" sz="4000" b="1" i="1" dirty="0">
              <a:solidFill>
                <a:srgbClr val="002060"/>
              </a:solidFill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4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052074"/>
              </p:ext>
            </p:extLst>
          </p:nvPr>
        </p:nvGraphicFramePr>
        <p:xfrm>
          <a:off x="827584" y="404664"/>
          <a:ext cx="8064896" cy="6167851"/>
        </p:xfrm>
        <a:graphic>
          <a:graphicData uri="http://schemas.openxmlformats.org/drawingml/2006/table">
            <a:tbl>
              <a:tblPr firstRow="1" firstCol="1" bandRow="1"/>
              <a:tblGrid>
                <a:gridCol w="3963089"/>
                <a:gridCol w="4101807"/>
              </a:tblGrid>
              <a:tr h="51005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Двоеточие в бессоюзном сложном предложении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0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Условия постановки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Примеры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30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Вторая часть указывает 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причину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того, о чём говорится в первой части (между обеими частями можно поставить союз 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потому что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Ни одной птицы не было слышно: все приютились и замолкли. (И. С. Тургенев)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30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Вторая часть 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разъясняет, раскрывает 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содержание всей первой части или каких-либо её членов (между обеими частями можно поставить союз 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 именно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Большинство сходилось на одном: старые законы не годятся. (А. А. Фадеев)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402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Вторая часть 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поясняет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сказуемое первой части (между обеими частями можно поставить союз 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что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или глаголы 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увидел, услышал, почувствовал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 союзом 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что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а)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Вдруг я чувствую: кто-то берёт меня за плечо и толкает. (И. С. Тургенев)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б) 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Серёжка оглянулся: пожар охватывал школу всё больше и больше. (А. А. Фадеев)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36" name="Рисунок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5" t="27726" r="6509" b="35001"/>
          <a:stretch/>
        </p:blipFill>
        <p:spPr bwMode="auto">
          <a:xfrm>
            <a:off x="5162983" y="2444915"/>
            <a:ext cx="3297449" cy="43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2" t="28409" r="7576" b="22726"/>
          <a:stretch>
            <a:fillRect/>
          </a:stretch>
        </p:blipFill>
        <p:spPr bwMode="auto">
          <a:xfrm>
            <a:off x="5364088" y="3979180"/>
            <a:ext cx="2808312" cy="44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Рисунок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" t="23958" r="9451" b="32292"/>
          <a:stretch>
            <a:fillRect/>
          </a:stretch>
        </p:blipFill>
        <p:spPr bwMode="auto">
          <a:xfrm>
            <a:off x="6026944" y="5173370"/>
            <a:ext cx="2342456" cy="35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Рисунок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1698" r="14607" b="39622"/>
          <a:stretch>
            <a:fillRect/>
          </a:stretch>
        </p:blipFill>
        <p:spPr bwMode="auto">
          <a:xfrm>
            <a:off x="6300192" y="6165304"/>
            <a:ext cx="249361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3569" y="-29029"/>
            <a:ext cx="8460432" cy="1657829"/>
          </a:xfrm>
        </p:spPr>
        <p:txBody>
          <a:bodyPr/>
          <a:lstStyle/>
          <a:p>
            <a:r>
              <a:rPr lang="ru-RU" sz="2800" b="0" i="1" cap="none" dirty="0" smtClean="0"/>
              <a:t>Задание: из двух простых предложений составьте бессоюзное сложное предложение с двоеточием, определите условия постановки двоеточия.</a:t>
            </a:r>
            <a:br>
              <a:rPr lang="ru-RU" sz="2800" b="0" i="1" cap="none" dirty="0" smtClean="0"/>
            </a:br>
            <a:endParaRPr lang="ru-RU" b="0" i="1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755576" y="1484784"/>
            <a:ext cx="8136904" cy="4968552"/>
          </a:xfrm>
        </p:spPr>
        <p:txBody>
          <a:bodyPr/>
          <a:lstStyle/>
          <a:p>
            <a:r>
              <a:rPr lang="ru-RU" sz="3200" dirty="0">
                <a:solidFill>
                  <a:srgbClr val="002060"/>
                </a:solidFill>
              </a:rPr>
              <a:t>1) Таким он [Пушкин] был и в жизни. Простой веселый менее всего походивший на сурового проповедника или философа.</a:t>
            </a:r>
          </a:p>
          <a:p>
            <a:r>
              <a:rPr lang="ru-RU" sz="3200" dirty="0">
                <a:solidFill>
                  <a:srgbClr val="002060"/>
                </a:solidFill>
              </a:rPr>
              <a:t>2) Архитектура тоже летопись мира. Она говорит тогда когда уже молчат и песни и предания и когда уже ничто не говорит о погибшем народе.</a:t>
            </a:r>
          </a:p>
          <a:p>
            <a:r>
              <a:rPr lang="ru-RU" sz="3200" dirty="0">
                <a:solidFill>
                  <a:srgbClr val="002060"/>
                </a:solidFill>
              </a:rPr>
              <a:t>3) Я стал прислушиваться. Возле дома ходили.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78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01825" y="260648"/>
            <a:ext cx="8242175" cy="648072"/>
          </a:xfrm>
        </p:spPr>
        <p:txBody>
          <a:bodyPr/>
          <a:lstStyle/>
          <a:p>
            <a:r>
              <a:rPr lang="ru-RU" sz="2800" i="1" cap="none" dirty="0" smtClean="0"/>
              <a:t>Проверяем:</a:t>
            </a:r>
            <a:endParaRPr lang="ru-RU" i="1" dirty="0"/>
          </a:p>
        </p:txBody>
      </p:sp>
      <p:sp>
        <p:nvSpPr>
          <p:cNvPr id="5" name="Текст 7"/>
          <p:cNvSpPr>
            <a:spLocks noGrp="1"/>
          </p:cNvSpPr>
          <p:nvPr>
            <p:ph type="body" idx="1"/>
          </p:nvPr>
        </p:nvSpPr>
        <p:spPr>
          <a:xfrm>
            <a:off x="857176" y="836712"/>
            <a:ext cx="8136904" cy="5645652"/>
          </a:xfrm>
        </p:spPr>
        <p:txBody>
          <a:bodyPr/>
          <a:lstStyle/>
          <a:p>
            <a:r>
              <a:rPr lang="ru-RU" sz="3200" dirty="0">
                <a:solidFill>
                  <a:srgbClr val="002060"/>
                </a:solidFill>
              </a:rPr>
              <a:t>1) Таким он [Пушкин] был и в </a:t>
            </a:r>
            <a:r>
              <a:rPr lang="ru-RU" sz="3200" dirty="0" smtClean="0">
                <a:solidFill>
                  <a:srgbClr val="002060"/>
                </a:solidFill>
              </a:rPr>
              <a:t>жизни</a:t>
            </a:r>
            <a:r>
              <a:rPr lang="ru-RU" sz="3200" dirty="0">
                <a:solidFill>
                  <a:srgbClr val="002060"/>
                </a:solidFill>
              </a:rPr>
              <a:t>:</a:t>
            </a:r>
            <a:r>
              <a:rPr lang="ru-RU" sz="3200" dirty="0" smtClean="0">
                <a:solidFill>
                  <a:srgbClr val="002060"/>
                </a:solidFill>
              </a:rPr>
              <a:t> простой, веселый, </a:t>
            </a:r>
            <a:r>
              <a:rPr lang="ru-RU" sz="3200" dirty="0">
                <a:solidFill>
                  <a:srgbClr val="002060"/>
                </a:solidFill>
              </a:rPr>
              <a:t>менее всего походивший на сурового проповедника или философа.</a:t>
            </a:r>
          </a:p>
          <a:p>
            <a:r>
              <a:rPr lang="ru-RU" sz="3200" dirty="0">
                <a:solidFill>
                  <a:srgbClr val="002060"/>
                </a:solidFill>
              </a:rPr>
              <a:t>2) Архитектура </a:t>
            </a:r>
            <a:r>
              <a:rPr lang="ru-RU" sz="3200" dirty="0" smtClean="0">
                <a:solidFill>
                  <a:srgbClr val="002060"/>
                </a:solidFill>
              </a:rPr>
              <a:t>– тоже летопись мира: она </a:t>
            </a:r>
            <a:r>
              <a:rPr lang="ru-RU" sz="3200" dirty="0">
                <a:solidFill>
                  <a:srgbClr val="002060"/>
                </a:solidFill>
              </a:rPr>
              <a:t>говорит </a:t>
            </a:r>
            <a:r>
              <a:rPr lang="ru-RU" sz="3200" dirty="0" smtClean="0">
                <a:solidFill>
                  <a:srgbClr val="002060"/>
                </a:solidFill>
              </a:rPr>
              <a:t>тогда, </a:t>
            </a:r>
            <a:r>
              <a:rPr lang="ru-RU" sz="3200" dirty="0">
                <a:solidFill>
                  <a:srgbClr val="002060"/>
                </a:solidFill>
              </a:rPr>
              <a:t>когда уже молчат и песни и предания и когда уже ничто не говорит о погибшем народе.</a:t>
            </a:r>
          </a:p>
          <a:p>
            <a:r>
              <a:rPr lang="ru-RU" sz="3200" dirty="0">
                <a:solidFill>
                  <a:srgbClr val="002060"/>
                </a:solidFill>
              </a:rPr>
              <a:t>3) Я стал </a:t>
            </a:r>
            <a:r>
              <a:rPr lang="ru-RU" sz="3200" dirty="0" smtClean="0">
                <a:solidFill>
                  <a:srgbClr val="002060"/>
                </a:solidFill>
              </a:rPr>
              <a:t>прислушиваться: </a:t>
            </a:r>
            <a:r>
              <a:rPr lang="ru-RU" sz="3200" dirty="0">
                <a:solidFill>
                  <a:srgbClr val="002060"/>
                </a:solidFill>
              </a:rPr>
              <a:t>Возле дома ходили.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05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Проверяем: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1196752"/>
            <a:ext cx="7451105" cy="3658729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3600" b="1" dirty="0" smtClean="0">
                <a:solidFill>
                  <a:srgbClr val="002060"/>
                </a:solidFill>
              </a:rPr>
              <a:t>в, г</a:t>
            </a:r>
          </a:p>
          <a:p>
            <a:pPr marL="514350" indent="-514350">
              <a:buAutoNum type="arabicPeriod"/>
            </a:pPr>
            <a:r>
              <a:rPr lang="ru-RU" sz="3600" b="1" dirty="0">
                <a:solidFill>
                  <a:srgbClr val="002060"/>
                </a:solidFill>
              </a:rPr>
              <a:t>б, в</a:t>
            </a:r>
            <a:r>
              <a:rPr lang="ru-RU" sz="3600" b="1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sz="3600" b="1" dirty="0">
                <a:solidFill>
                  <a:srgbClr val="002060"/>
                </a:solidFill>
              </a:rPr>
              <a:t>б, г.</a:t>
            </a:r>
          </a:p>
          <a:p>
            <a:endParaRPr lang="ru-RU" sz="2800" b="1" dirty="0" smtClean="0">
              <a:solidFill>
                <a:srgbClr val="002060"/>
              </a:solidFill>
            </a:endParaRPr>
          </a:p>
          <a:p>
            <a:pPr marL="514350" indent="-514350">
              <a:buAutoNum type="arabicPeriod"/>
            </a:pP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99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Домашнее задание </a:t>
            </a:r>
            <a:r>
              <a:rPr lang="ru-RU" cap="none" dirty="0" smtClean="0">
                <a:solidFill>
                  <a:srgbClr val="002060"/>
                </a:solidFill>
              </a:rPr>
              <a:t>по выбору: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980728"/>
            <a:ext cx="8064896" cy="4608512"/>
          </a:xfrm>
        </p:spPr>
        <p:txBody>
          <a:bodyPr/>
          <a:lstStyle/>
          <a:p>
            <a:r>
              <a:rPr lang="ru-RU" sz="3600" dirty="0" smtClean="0">
                <a:solidFill>
                  <a:srgbClr val="002060"/>
                </a:solidFill>
              </a:rPr>
              <a:t>а</a:t>
            </a:r>
            <a:r>
              <a:rPr lang="ru-RU" sz="3600" dirty="0">
                <a:solidFill>
                  <a:srgbClr val="002060"/>
                </a:solidFill>
              </a:rPr>
              <a:t>) </a:t>
            </a:r>
            <a:r>
              <a:rPr lang="ru-RU" sz="3600" dirty="0" smtClean="0">
                <a:solidFill>
                  <a:srgbClr val="002060"/>
                </a:solidFill>
              </a:rPr>
              <a:t>§ </a:t>
            </a:r>
            <a:r>
              <a:rPr lang="ru-RU" sz="3600" dirty="0">
                <a:solidFill>
                  <a:srgbClr val="002060"/>
                </a:solidFill>
              </a:rPr>
              <a:t>34; упр. </a:t>
            </a:r>
            <a:r>
              <a:rPr lang="ru-RU" sz="3600" dirty="0" smtClean="0">
                <a:solidFill>
                  <a:srgbClr val="002060"/>
                </a:solidFill>
              </a:rPr>
              <a:t>198,</a:t>
            </a:r>
            <a:r>
              <a:rPr lang="ru-RU" sz="3600" dirty="0" smtClean="0">
                <a:solidFill>
                  <a:srgbClr val="002060"/>
                </a:solidFill>
              </a:rPr>
              <a:t> </a:t>
            </a:r>
            <a:r>
              <a:rPr lang="ru-RU" sz="3600" dirty="0">
                <a:solidFill>
                  <a:srgbClr val="002060"/>
                </a:solidFill>
              </a:rPr>
              <a:t>тестовые задания №12 варианты с 5 по 10.</a:t>
            </a:r>
            <a:endParaRPr lang="ru-RU" sz="3600" dirty="0">
              <a:solidFill>
                <a:srgbClr val="002060"/>
              </a:solidFill>
            </a:endParaRPr>
          </a:p>
          <a:p>
            <a:r>
              <a:rPr lang="ru-RU" sz="3600" dirty="0" smtClean="0">
                <a:solidFill>
                  <a:srgbClr val="002060"/>
                </a:solidFill>
              </a:rPr>
              <a:t>б</a:t>
            </a:r>
            <a:r>
              <a:rPr lang="ru-RU" sz="3600" dirty="0">
                <a:solidFill>
                  <a:srgbClr val="002060"/>
                </a:solidFill>
              </a:rPr>
              <a:t>) § 34; составить восемь-десять бессоюзных сложных предложений на тему «Считаю ли я себя культурным человеком</a:t>
            </a:r>
            <a:r>
              <a:rPr lang="ru-RU" sz="3600" dirty="0">
                <a:solidFill>
                  <a:srgbClr val="002060"/>
                </a:solidFill>
              </a:rPr>
              <a:t>», тестовые задания №12 варианты с 5 по 10.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58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214313"/>
            <a:ext cx="77724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3" y="785813"/>
            <a:ext cx="7772400" cy="4143375"/>
          </a:xfrm>
        </p:spPr>
        <p:txBody>
          <a:bodyPr rtlCol="0">
            <a:normAutofit fontScale="92500"/>
          </a:bodyPr>
          <a:lstStyle/>
          <a:p>
            <a:pPr eaLnBrk="1" hangingPunct="1">
              <a:buFont typeface="Arial" charset="0"/>
              <a:buNone/>
              <a:defRPr/>
            </a:pPr>
            <a:endParaRPr lang="ru-RU" dirty="0" smtClean="0"/>
          </a:p>
          <a:p>
            <a:pPr eaLnBrk="1" hangingPunct="1">
              <a:buFont typeface="Arial" charset="0"/>
              <a:buNone/>
              <a:defRPr/>
            </a:pPr>
            <a:endParaRPr lang="ru-RU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sma-SE" sz="2800" dirty="0" smtClean="0">
                <a:solidFill>
                  <a:srgbClr val="002060"/>
                </a:solidFill>
                <a:latin typeface="Consolas" pitchFamily="49" charset="0"/>
                <a:hlinkClick r:id="rId2"/>
              </a:rPr>
              <a:t>http://img3.proshkolu.ru/content/media/pic/std/3000000/2437000/2436522-134716e9a0f0b088.jpg</a:t>
            </a:r>
            <a:r>
              <a:rPr lang="ru-RU" sz="2800" dirty="0" smtClean="0">
                <a:solidFill>
                  <a:srgbClr val="002060"/>
                </a:solidFill>
                <a:latin typeface="Consolas" pitchFamily="49" charset="0"/>
              </a:rPr>
              <a:t>  - фон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sma-SE" sz="2800" dirty="0" smtClean="0">
                <a:solidFill>
                  <a:srgbClr val="002060"/>
                </a:solidFill>
                <a:latin typeface="Consolas" pitchFamily="49" charset="0"/>
                <a:hlinkClick r:id="rId3"/>
              </a:rPr>
              <a:t>http://www.krasnookt-shumr.edu.cap.ru/home/4167/2011/sait/d6b57bc33622e1ed685267db6f38938e.gif</a:t>
            </a:r>
            <a:r>
              <a:rPr lang="ru-RU" sz="2800" dirty="0" smtClean="0">
                <a:solidFill>
                  <a:srgbClr val="002060"/>
                </a:solidFill>
                <a:latin typeface="Consolas" pitchFamily="49" charset="0"/>
              </a:rPr>
              <a:t> - перо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sma-SE" sz="2800" dirty="0" smtClean="0">
                <a:solidFill>
                  <a:srgbClr val="002060"/>
                </a:solidFill>
                <a:latin typeface="Consolas" pitchFamily="49" charset="0"/>
                <a:hlinkClick r:id="rId4"/>
              </a:rPr>
              <a:t>http://www.bookin.org.ru/book/924922.jpg</a:t>
            </a:r>
            <a:r>
              <a:rPr lang="ru-RU" sz="2800" dirty="0" smtClean="0">
                <a:solidFill>
                  <a:srgbClr val="002060"/>
                </a:solidFill>
                <a:latin typeface="Consolas" pitchFamily="49" charset="0"/>
              </a:rPr>
              <a:t> - надпись.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73f988fe6df8ae7d8013c6fd66a1c042d9bb9d"/>
  <p:tag name="ISPRING_RESOURCE_PATHS_HASH_2" val="6e4c4aa30c73ac91be5c2d3bd9979b4eaf5676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08102014_2157</Template>
  <TotalTime>58</TotalTime>
  <Words>556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к уроку русского языка  в 9 классе на тему:  Бессоюзное сложное предложение со значением причины, пояснения, дополнения. Двоеточие в бессоюзном сложном предложении.</vt:lpstr>
      <vt:lpstr>Как вы понимаете смысл высказывания?</vt:lpstr>
      <vt:lpstr>Объясните постановку знаков препинания.</vt:lpstr>
      <vt:lpstr>Презентация PowerPoint</vt:lpstr>
      <vt:lpstr>Бессоюзное сложное предложение со значением причины, пояснения, дополнения. Двоеточие в бессоюзном сложном предложении.</vt:lpstr>
      <vt:lpstr>Презентация PowerPoint</vt:lpstr>
      <vt:lpstr>Задание: из двух простых предложений составьте бессоюзное сложное предложение с двоеточием, определите условия постановки двоеточия. </vt:lpstr>
      <vt:lpstr>Проверяем:</vt:lpstr>
      <vt:lpstr>Проверяем:</vt:lpstr>
      <vt:lpstr>Домашнее задание по выбору: </vt:lpstr>
      <vt:lpstr>Презентация PowerPoint</vt:lpstr>
    </vt:vector>
  </TitlesOfParts>
  <Company>DNS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Олег Грибан</dc:creator>
  <cp:lastModifiedBy>Admin</cp:lastModifiedBy>
  <cp:revision>10</cp:revision>
  <dcterms:created xsi:type="dcterms:W3CDTF">2014-12-07T17:39:27Z</dcterms:created>
  <dcterms:modified xsi:type="dcterms:W3CDTF">2017-01-10T17:11:25Z</dcterms:modified>
</cp:coreProperties>
</file>